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Неизвестный пользователь"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02" autoAdjust="0"/>
  </p:normalViewPr>
  <p:slideViewPr>
    <p:cSldViewPr>
      <p:cViewPr>
        <p:scale>
          <a:sx n="77" d="100"/>
          <a:sy n="77" d="100"/>
        </p:scale>
        <p:origin x="-1170"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ru-RU"/>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ru-RU"/>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ru-RU"/>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ru-RU"/>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ru-RU"/>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ru-RU"/>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ru-RU"/>
            </a:p>
          </p:txBody>
        </p:sp>
      </p:grpSp>
      <p:sp>
        <p:nvSpPr>
          <p:cNvPr id="71692" name="Rectangle 12"/>
          <p:cNvSpPr>
            <a:spLocks noGrp="1" noChangeArrowheads="1"/>
          </p:cNvSpPr>
          <p:nvPr>
            <p:ph type="ctrTitle"/>
          </p:nvPr>
        </p:nvSpPr>
        <p:spPr>
          <a:xfrm>
            <a:off x="990600" y="1676400"/>
            <a:ext cx="7772400" cy="1462088"/>
          </a:xfrm>
        </p:spPr>
        <p:txBody>
          <a:bodyPr/>
          <a:lstStyle>
            <a:lvl1pPr>
              <a:defRPr/>
            </a:lvl1pPr>
          </a:lstStyle>
          <a:p>
            <a:r>
              <a:rPr lang="ru-RU"/>
              <a:t>Образец заголовка</a:t>
            </a:r>
          </a:p>
        </p:txBody>
      </p:sp>
      <p:sp>
        <p:nvSpPr>
          <p:cNvPr id="7169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ru-RU"/>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ru-RU"/>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32B95F80-3BAE-4370-8E5E-8D9B0287CF21}" type="slidenum">
              <a:rPr lang="ru-RU"/>
              <a:pPr>
                <a:defRPr/>
              </a:pPr>
              <a:t>‹#›</a:t>
            </a:fld>
            <a:endParaRPr lang="ru-RU"/>
          </a:p>
        </p:txBody>
      </p:sp>
    </p:spTree>
  </p:cSld>
  <p:clrMapOvr>
    <a:masterClrMapping/>
  </p:clrMapOvr>
  <p:transition spd="med" advTm="5000">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90A90449-7334-4BCE-89F9-91AF0450B006}" type="slidenum">
              <a:rPr lang="ru-RU"/>
              <a:pPr>
                <a:defRPr/>
              </a:pPr>
              <a:t>‹#›</a:t>
            </a:fld>
            <a:endParaRPr lang="ru-RU"/>
          </a:p>
        </p:txBody>
      </p:sp>
    </p:spTree>
  </p:cSld>
  <p:clrMapOvr>
    <a:masterClrMapping/>
  </p:clrMapOvr>
  <p:transition spd="med" advTm="5000">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04050" y="214313"/>
            <a:ext cx="1951038" cy="59182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1150938" y="214313"/>
            <a:ext cx="5700712" cy="5918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554C5883-1DF1-4E22-A2CF-39400BC408AF}" type="slidenum">
              <a:rPr lang="ru-RU"/>
              <a:pPr>
                <a:defRPr/>
              </a:pPr>
              <a:t>‹#›</a:t>
            </a:fld>
            <a:endParaRPr lang="ru-RU"/>
          </a:p>
        </p:txBody>
      </p:sp>
    </p:spTree>
  </p:cSld>
  <p:clrMapOvr>
    <a:masterClrMapping/>
  </p:clrMapOvr>
  <p:transition spd="med" advTm="5000">
    <p:wheel spokes="8"/>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0938" y="214313"/>
            <a:ext cx="7793037" cy="1462087"/>
          </a:xfrm>
        </p:spPr>
        <p:txBody>
          <a:bodyPr/>
          <a:lstStyle/>
          <a:p>
            <a:r>
              <a:rPr lang="ru-RU"/>
              <a:t>Образец заголовка</a:t>
            </a:r>
          </a:p>
        </p:txBody>
      </p:sp>
      <p:sp>
        <p:nvSpPr>
          <p:cNvPr id="3" name="Текст 2"/>
          <p:cNvSpPr>
            <a:spLocks noGrp="1"/>
          </p:cNvSpPr>
          <p:nvPr>
            <p:ph type="body" sz="half" idx="1"/>
          </p:nvPr>
        </p:nvSpPr>
        <p:spPr>
          <a:xfrm>
            <a:off x="1182688" y="2017713"/>
            <a:ext cx="3810000" cy="4114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145088" y="2017713"/>
            <a:ext cx="3810000" cy="4114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298215FC-F5DB-41FD-9360-36517809BA17}" type="slidenum">
              <a:rPr lang="ru-RU"/>
              <a:pPr>
                <a:defRPr/>
              </a:pPr>
              <a:t>‹#›</a:t>
            </a:fld>
            <a:endParaRPr lang="ru-RU"/>
          </a:p>
        </p:txBody>
      </p:sp>
    </p:spTree>
  </p:cSld>
  <p:clrMapOvr>
    <a:masterClrMapping/>
  </p:clrMapOvr>
  <p:transition spd="med" advTm="5000">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D09603BA-F0FC-48AE-9E66-C409F6DAA08E}" type="slidenum">
              <a:rPr lang="ru-RU"/>
              <a:pPr>
                <a:defRPr/>
              </a:pPr>
              <a:t>‹#›</a:t>
            </a:fld>
            <a:endParaRPr lang="ru-RU"/>
          </a:p>
        </p:txBody>
      </p:sp>
    </p:spTree>
  </p:cSld>
  <p:clrMapOvr>
    <a:masterClrMapping/>
  </p:clrMapOvr>
  <p:transition spd="med" advTm="5000">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DEB40285-C552-462D-B082-3877FD106086}" type="slidenum">
              <a:rPr lang="ru-RU"/>
              <a:pPr>
                <a:defRPr/>
              </a:pPr>
              <a:t>‹#›</a:t>
            </a:fld>
            <a:endParaRPr lang="ru-RU"/>
          </a:p>
        </p:txBody>
      </p:sp>
    </p:spTree>
  </p:cSld>
  <p:clrMapOvr>
    <a:masterClrMapping/>
  </p:clrMapOvr>
  <p:transition spd="med" advTm="5000">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81245F32-3FB4-4569-B73F-95522D5A20EB}" type="slidenum">
              <a:rPr lang="ru-RU"/>
              <a:pPr>
                <a:defRPr/>
              </a:pPr>
              <a:t>‹#›</a:t>
            </a:fld>
            <a:endParaRPr lang="ru-RU"/>
          </a:p>
        </p:txBody>
      </p:sp>
    </p:spTree>
  </p:cSld>
  <p:clrMapOvr>
    <a:masterClrMapping/>
  </p:clrMapOvr>
  <p:transition spd="med" advTm="5000">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1"/>
          <p:cNvSpPr>
            <a:spLocks noGrp="1" noChangeArrowheads="1"/>
          </p:cNvSpPr>
          <p:nvPr>
            <p:ph type="dt" sz="half" idx="10"/>
          </p:nvPr>
        </p:nvSpPr>
        <p:spPr>
          <a:ln/>
        </p:spPr>
        <p:txBody>
          <a:bodyPr/>
          <a:lstStyle>
            <a:lvl1pPr>
              <a:defRPr/>
            </a:lvl1pPr>
          </a:lstStyle>
          <a:p>
            <a:pPr>
              <a:defRPr/>
            </a:pPr>
            <a:endParaRPr lang="ru-RU"/>
          </a:p>
        </p:txBody>
      </p:sp>
      <p:sp>
        <p:nvSpPr>
          <p:cNvPr id="8" name="Rectangle 12"/>
          <p:cNvSpPr>
            <a:spLocks noGrp="1" noChangeArrowheads="1"/>
          </p:cNvSpPr>
          <p:nvPr>
            <p:ph type="ftr" sz="quarter" idx="11"/>
          </p:nvPr>
        </p:nvSpPr>
        <p:spPr>
          <a:ln/>
        </p:spPr>
        <p:txBody>
          <a:bodyPr/>
          <a:lstStyle>
            <a:lvl1pPr>
              <a:defRPr/>
            </a:lvl1pPr>
          </a:lstStyle>
          <a:p>
            <a:pPr>
              <a:defRPr/>
            </a:pPr>
            <a:endParaRPr lang="ru-RU"/>
          </a:p>
        </p:txBody>
      </p:sp>
      <p:sp>
        <p:nvSpPr>
          <p:cNvPr id="9" name="Rectangle 13"/>
          <p:cNvSpPr>
            <a:spLocks noGrp="1" noChangeArrowheads="1"/>
          </p:cNvSpPr>
          <p:nvPr>
            <p:ph type="sldNum" sz="quarter" idx="12"/>
          </p:nvPr>
        </p:nvSpPr>
        <p:spPr>
          <a:ln/>
        </p:spPr>
        <p:txBody>
          <a:bodyPr/>
          <a:lstStyle>
            <a:lvl1pPr>
              <a:defRPr/>
            </a:lvl1pPr>
          </a:lstStyle>
          <a:p>
            <a:pPr>
              <a:defRPr/>
            </a:pPr>
            <a:fld id="{BC723E4A-5DBB-4B2F-897E-64E5A0BDEA9C}" type="slidenum">
              <a:rPr lang="ru-RU"/>
              <a:pPr>
                <a:defRPr/>
              </a:pPr>
              <a:t>‹#›</a:t>
            </a:fld>
            <a:endParaRPr lang="ru-RU"/>
          </a:p>
        </p:txBody>
      </p:sp>
    </p:spTree>
  </p:cSld>
  <p:clrMapOvr>
    <a:masterClrMapping/>
  </p:clrMapOvr>
  <p:transition spd="med" advTm="5000">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1"/>
          <p:cNvSpPr>
            <a:spLocks noGrp="1" noChangeArrowheads="1"/>
          </p:cNvSpPr>
          <p:nvPr>
            <p:ph type="dt" sz="half" idx="10"/>
          </p:nvPr>
        </p:nvSpPr>
        <p:spPr>
          <a:ln/>
        </p:spPr>
        <p:txBody>
          <a:bodyPr/>
          <a:lstStyle>
            <a:lvl1pPr>
              <a:defRPr/>
            </a:lvl1pPr>
          </a:lstStyle>
          <a:p>
            <a:pPr>
              <a:defRPr/>
            </a:pPr>
            <a:endParaRPr lang="ru-RU"/>
          </a:p>
        </p:txBody>
      </p:sp>
      <p:sp>
        <p:nvSpPr>
          <p:cNvPr id="4" name="Rectangle 12"/>
          <p:cNvSpPr>
            <a:spLocks noGrp="1" noChangeArrowheads="1"/>
          </p:cNvSpPr>
          <p:nvPr>
            <p:ph type="ftr" sz="quarter" idx="11"/>
          </p:nvPr>
        </p:nvSpPr>
        <p:spPr>
          <a:ln/>
        </p:spPr>
        <p:txBody>
          <a:bodyPr/>
          <a:lstStyle>
            <a:lvl1pPr>
              <a:defRPr/>
            </a:lvl1pPr>
          </a:lstStyle>
          <a:p>
            <a:pPr>
              <a:defRPr/>
            </a:pPr>
            <a:endParaRPr lang="ru-RU"/>
          </a:p>
        </p:txBody>
      </p:sp>
      <p:sp>
        <p:nvSpPr>
          <p:cNvPr id="5" name="Rectangle 13"/>
          <p:cNvSpPr>
            <a:spLocks noGrp="1" noChangeArrowheads="1"/>
          </p:cNvSpPr>
          <p:nvPr>
            <p:ph type="sldNum" sz="quarter" idx="12"/>
          </p:nvPr>
        </p:nvSpPr>
        <p:spPr>
          <a:ln/>
        </p:spPr>
        <p:txBody>
          <a:bodyPr/>
          <a:lstStyle>
            <a:lvl1pPr>
              <a:defRPr/>
            </a:lvl1pPr>
          </a:lstStyle>
          <a:p>
            <a:pPr>
              <a:defRPr/>
            </a:pPr>
            <a:fld id="{9577A80D-0A6C-4565-A434-3D18AD3E6543}" type="slidenum">
              <a:rPr lang="ru-RU"/>
              <a:pPr>
                <a:defRPr/>
              </a:pPr>
              <a:t>‹#›</a:t>
            </a:fld>
            <a:endParaRPr lang="ru-RU"/>
          </a:p>
        </p:txBody>
      </p:sp>
    </p:spTree>
  </p:cSld>
  <p:clrMapOvr>
    <a:masterClrMapping/>
  </p:clrMapOvr>
  <p:transition spd="med" advTm="5000">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ru-RU"/>
          </a:p>
        </p:txBody>
      </p:sp>
      <p:sp>
        <p:nvSpPr>
          <p:cNvPr id="3" name="Rectangle 12"/>
          <p:cNvSpPr>
            <a:spLocks noGrp="1" noChangeArrowheads="1"/>
          </p:cNvSpPr>
          <p:nvPr>
            <p:ph type="ftr" sz="quarter" idx="11"/>
          </p:nvPr>
        </p:nvSpPr>
        <p:spPr>
          <a:ln/>
        </p:spPr>
        <p:txBody>
          <a:bodyPr/>
          <a:lstStyle>
            <a:lvl1pPr>
              <a:defRPr/>
            </a:lvl1pPr>
          </a:lstStyle>
          <a:p>
            <a:pPr>
              <a:defRPr/>
            </a:pPr>
            <a:endParaRPr lang="ru-RU"/>
          </a:p>
        </p:txBody>
      </p:sp>
      <p:sp>
        <p:nvSpPr>
          <p:cNvPr id="4" name="Rectangle 13"/>
          <p:cNvSpPr>
            <a:spLocks noGrp="1" noChangeArrowheads="1"/>
          </p:cNvSpPr>
          <p:nvPr>
            <p:ph type="sldNum" sz="quarter" idx="12"/>
          </p:nvPr>
        </p:nvSpPr>
        <p:spPr>
          <a:ln/>
        </p:spPr>
        <p:txBody>
          <a:bodyPr/>
          <a:lstStyle>
            <a:lvl1pPr>
              <a:defRPr/>
            </a:lvl1pPr>
          </a:lstStyle>
          <a:p>
            <a:pPr>
              <a:defRPr/>
            </a:pPr>
            <a:fld id="{86B3B600-5DB3-456A-AA0D-A1497CB6E5CA}" type="slidenum">
              <a:rPr lang="ru-RU"/>
              <a:pPr>
                <a:defRPr/>
              </a:pPr>
              <a:t>‹#›</a:t>
            </a:fld>
            <a:endParaRPr lang="ru-RU"/>
          </a:p>
        </p:txBody>
      </p:sp>
    </p:spTree>
  </p:cSld>
  <p:clrMapOvr>
    <a:masterClrMapping/>
  </p:clrMapOvr>
  <p:transition spd="med" advTm="5000">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B8ECC2AA-2A76-4356-8B8F-B2F78A964837}" type="slidenum">
              <a:rPr lang="ru-RU"/>
              <a:pPr>
                <a:defRPr/>
              </a:pPr>
              <a:t>‹#›</a:t>
            </a:fld>
            <a:endParaRPr lang="ru-RU"/>
          </a:p>
        </p:txBody>
      </p:sp>
    </p:spTree>
  </p:cSld>
  <p:clrMapOvr>
    <a:masterClrMapping/>
  </p:clrMapOvr>
  <p:transition spd="med" advTm="5000">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B6A85F1D-0037-47ED-966D-6E34768FC0DD}" type="slidenum">
              <a:rPr lang="ru-RU"/>
              <a:pPr>
                <a:defRPr/>
              </a:pPr>
              <a:t>‹#›</a:t>
            </a:fld>
            <a:endParaRPr lang="ru-RU"/>
          </a:p>
        </p:txBody>
      </p:sp>
    </p:spTree>
  </p:cSld>
  <p:clrMapOvr>
    <a:masterClrMapping/>
  </p:clrMapOvr>
  <p:transition spd="med" advTm="5000">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ru-RU" sz="2400"/>
          </a:p>
        </p:txBody>
      </p:sp>
      <p:sp>
        <p:nvSpPr>
          <p:cNvPr id="70659"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ru-RU" sz="2400"/>
          </a:p>
        </p:txBody>
      </p:sp>
      <p:sp>
        <p:nvSpPr>
          <p:cNvPr id="70660"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ru-RU" sz="2400"/>
          </a:p>
        </p:txBody>
      </p:sp>
      <p:sp>
        <p:nvSpPr>
          <p:cNvPr id="70661"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ru-RU" sz="2400"/>
          </a:p>
        </p:txBody>
      </p:sp>
      <p:sp>
        <p:nvSpPr>
          <p:cNvPr id="70662"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ru-RU" sz="2400"/>
          </a:p>
        </p:txBody>
      </p:sp>
      <p:sp>
        <p:nvSpPr>
          <p:cNvPr id="70663"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defRPr/>
            </a:pPr>
            <a:endParaRPr kumimoji="1" lang="ru-RU" sz="2400"/>
          </a:p>
        </p:txBody>
      </p:sp>
      <p:sp>
        <p:nvSpPr>
          <p:cNvPr id="70664"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ru-RU" sz="240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a:t>Образец заголовка</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066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endParaRPr lang="ru-RU"/>
          </a:p>
        </p:txBody>
      </p:sp>
      <p:sp>
        <p:nvSpPr>
          <p:cNvPr id="7066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lvl1pPr>
          </a:lstStyle>
          <a:p>
            <a:pPr>
              <a:defRPr/>
            </a:pPr>
            <a:endParaRPr lang="ru-RU"/>
          </a:p>
        </p:txBody>
      </p:sp>
      <p:sp>
        <p:nvSpPr>
          <p:cNvPr id="7066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3A89D952-D572-4BE1-AAC3-158DB010DC9C}"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21"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ransition spd="med" advTm="5000">
    <p:wheel spokes="8"/>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755650" y="692150"/>
            <a:ext cx="7772400" cy="1462088"/>
          </a:xfrm>
        </p:spPr>
        <p:txBody>
          <a:bodyPr/>
          <a:lstStyle/>
          <a:p>
            <a:pPr eaLnBrk="1" hangingPunct="1"/>
            <a:r>
              <a:rPr lang="ru-RU" sz="3200">
                <a:latin typeface="Georgia" pitchFamily="18" charset="0"/>
              </a:rPr>
              <a:t>ВОСПИТАНИЕ ЗДОРОВОГО РЕБЕНКА              Семейная физкультура</a:t>
            </a:r>
          </a:p>
        </p:txBody>
      </p:sp>
      <p:sp>
        <p:nvSpPr>
          <p:cNvPr id="3075" name="WordArt 8"/>
          <p:cNvSpPr>
            <a:spLocks noChangeArrowheads="1" noChangeShapeType="1" noTextEdit="1"/>
          </p:cNvSpPr>
          <p:nvPr/>
        </p:nvSpPr>
        <p:spPr bwMode="auto">
          <a:xfrm>
            <a:off x="755650" y="4076700"/>
            <a:ext cx="4857750" cy="1408113"/>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336699"/>
                </a:solidFill>
                <a:effectLst>
                  <a:outerShdw dist="45791" dir="2021404" algn="ctr" rotWithShape="0">
                    <a:srgbClr val="B2B2B2">
                      <a:alpha val="79999"/>
                    </a:srgbClr>
                  </a:outerShdw>
                </a:effectLst>
                <a:latin typeface="Times New Roman"/>
                <a:cs typeface="Times New Roman"/>
              </a:rPr>
              <a:t>Рекомендации родителям</a:t>
            </a:r>
          </a:p>
          <a:p>
            <a:pPr algn="ctr"/>
            <a:r>
              <a:rPr lang="ru-RU" sz="3600" kern="10">
                <a:ln w="9525">
                  <a:noFill/>
                  <a:round/>
                  <a:headEnd/>
                  <a:tailEnd/>
                </a:ln>
                <a:solidFill>
                  <a:srgbClr val="336699"/>
                </a:solidFill>
                <a:effectLst>
                  <a:outerShdw dist="45791" dir="2021404" algn="ctr" rotWithShape="0">
                    <a:srgbClr val="B2B2B2">
                      <a:alpha val="79999"/>
                    </a:srgbClr>
                  </a:outerShdw>
                </a:effectLst>
                <a:latin typeface="Times New Roman"/>
                <a:cs typeface="Times New Roman"/>
              </a:rPr>
              <a:t>по укреплению здоровья детей</a:t>
            </a:r>
          </a:p>
        </p:txBody>
      </p:sp>
      <p:pic>
        <p:nvPicPr>
          <p:cNvPr id="2057" name="Picture 9" descr="551"/>
          <p:cNvPicPr>
            <a:picLocks noGrp="1" noChangeAspect="1" noChangeArrowheads="1"/>
          </p:cNvPicPr>
          <p:nvPr>
            <p:ph type="subTitle" idx="1"/>
          </p:nvPr>
        </p:nvPicPr>
        <p:blipFill>
          <a:blip r:embed="rId2" cstate="print">
            <a:clrChange>
              <a:clrFrom>
                <a:srgbClr val="FFFFFF"/>
              </a:clrFrom>
              <a:clrTo>
                <a:srgbClr val="FFFFFF">
                  <a:alpha val="0"/>
                </a:srgbClr>
              </a:clrTo>
            </a:clrChange>
          </a:blip>
          <a:srcRect/>
          <a:stretch>
            <a:fillRect/>
          </a:stretch>
        </p:blipFill>
        <p:spPr>
          <a:xfrm>
            <a:off x="5591175" y="2349500"/>
            <a:ext cx="3032125" cy="3627438"/>
          </a:xfrm>
          <a:noFill/>
        </p:spPr>
      </p:pic>
    </p:spTree>
  </p:cSld>
  <p:clrMapOvr>
    <a:masterClrMapping/>
  </p:clrMapOvr>
  <p:transition spd="med" advTm="5000">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7"/>
                                        </p:tgtEl>
                                        <p:attrNameLst>
                                          <p:attrName>style.visibility</p:attrName>
                                        </p:attrNameLst>
                                      </p:cBhvr>
                                      <p:to>
                                        <p:strVal val="visible"/>
                                      </p:to>
                                    </p:set>
                                    <p:animEffect transition="in" filter="dissolve">
                                      <p:cBhvr>
                                        <p:cTn id="7" dur="500"/>
                                        <p:tgtEl>
                                          <p:spTgt spid="2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ru-RU" sz="5400">
                <a:latin typeface="Georgia" pitchFamily="18" charset="0"/>
              </a:rPr>
              <a:t>В защиту велосипеда</a:t>
            </a:r>
          </a:p>
        </p:txBody>
      </p:sp>
      <p:sp>
        <p:nvSpPr>
          <p:cNvPr id="12291" name="Rectangle 3"/>
          <p:cNvSpPr>
            <a:spLocks noGrp="1" noChangeArrowheads="1"/>
          </p:cNvSpPr>
          <p:nvPr>
            <p:ph type="body" idx="1"/>
          </p:nvPr>
        </p:nvSpPr>
        <p:spPr/>
        <p:txBody>
          <a:bodyPr/>
          <a:lstStyle/>
          <a:p>
            <a:pPr eaLnBrk="1" hangingPunct="1"/>
            <a:r>
              <a:rPr lang="ru-RU" sz="1400"/>
              <a:t>Дети обожают кататься на велосипеде, обычно легко осваивают технологию езды, и часами крутят педали своих «железных коней» в компании сверстников. Многие родители опасаются, чтобы это увлечение их ребенка не принесло вреда их здоровью.</a:t>
            </a:r>
          </a:p>
          <a:p>
            <a:pPr eaLnBrk="1" hangingPunct="1"/>
            <a:r>
              <a:rPr lang="ru-RU" sz="1400"/>
              <a:t>Для девочек, как и для мальчиков, езда на велосипеде совершенно безопасна. Ни на физиологическом развитии девочек, ни на их будущем материнстве и потомстве плохо поездки на велосипеде не отражаются. Тысячи велосипедисток, среди которых и чемпионы мира по велоспорту становятся матерями, счастливыми людьми </a:t>
            </a:r>
          </a:p>
          <a:p>
            <a:pPr eaLnBrk="1" hangingPunct="1"/>
            <a:r>
              <a:rPr lang="ru-RU" sz="1400"/>
              <a:t>Что касается позвоночника, то и тут опасения напрасны. Позвоночник искривляется от малоподвижного образа жизни, от слабости </a:t>
            </a:r>
          </a:p>
          <a:p>
            <a:pPr eaLnBrk="1" hangingPunct="1">
              <a:buFont typeface="Wingdings" pitchFamily="2" charset="2"/>
              <a:buNone/>
            </a:pPr>
            <a:r>
              <a:rPr lang="ru-RU" sz="1400"/>
              <a:t>      мышц спины и поясницы. Велосипед здесь не </a:t>
            </a:r>
          </a:p>
          <a:p>
            <a:pPr eaLnBrk="1" hangingPunct="1">
              <a:buFont typeface="Wingdings" pitchFamily="2" charset="2"/>
              <a:buNone/>
            </a:pPr>
            <a:r>
              <a:rPr lang="ru-RU" sz="1400"/>
              <a:t>      при чем. Напротив, как показывают </a:t>
            </a:r>
          </a:p>
          <a:p>
            <a:pPr eaLnBrk="1" hangingPunct="1">
              <a:buFont typeface="Wingdings" pitchFamily="2" charset="2"/>
              <a:buNone/>
            </a:pPr>
            <a:r>
              <a:rPr lang="ru-RU" sz="1400"/>
              <a:t>      многочисленные исследования, велосипед </a:t>
            </a:r>
          </a:p>
          <a:p>
            <a:pPr eaLnBrk="1" hangingPunct="1">
              <a:buFont typeface="Wingdings" pitchFamily="2" charset="2"/>
              <a:buNone/>
            </a:pPr>
            <a:r>
              <a:rPr lang="ru-RU" sz="1400"/>
              <a:t>      хорошо развивает длинные мышцы тела, то</a:t>
            </a:r>
          </a:p>
          <a:p>
            <a:pPr eaLnBrk="1" hangingPunct="1">
              <a:buFont typeface="Wingdings" pitchFamily="2" charset="2"/>
              <a:buNone/>
            </a:pPr>
            <a:r>
              <a:rPr lang="ru-RU" sz="1400"/>
              <a:t>      есть естественный мышечный корсет, который </a:t>
            </a:r>
          </a:p>
          <a:p>
            <a:pPr eaLnBrk="1" hangingPunct="1">
              <a:buFont typeface="Wingdings" pitchFamily="2" charset="2"/>
              <a:buNone/>
            </a:pPr>
            <a:r>
              <a:rPr lang="ru-RU" sz="1400"/>
              <a:t>      укрепляет позвоночник и не дает ему</a:t>
            </a:r>
          </a:p>
          <a:p>
            <a:pPr eaLnBrk="1" hangingPunct="1">
              <a:buFont typeface="Wingdings" pitchFamily="2" charset="2"/>
              <a:buNone/>
            </a:pPr>
            <a:r>
              <a:rPr lang="ru-RU" sz="1400"/>
              <a:t>      искривляться.</a:t>
            </a:r>
          </a:p>
        </p:txBody>
      </p:sp>
      <p:pic>
        <p:nvPicPr>
          <p:cNvPr id="12292" name="Picture 4" descr="BD210"/>
          <p:cNvPicPr>
            <a:picLocks noChangeAspect="1" noChangeArrowheads="1"/>
          </p:cNvPicPr>
          <p:nvPr/>
        </p:nvPicPr>
        <p:blipFill>
          <a:blip r:embed="rId2"/>
          <a:srcRect/>
          <a:stretch>
            <a:fillRect/>
          </a:stretch>
        </p:blipFill>
        <p:spPr bwMode="auto">
          <a:xfrm>
            <a:off x="5543550" y="3933825"/>
            <a:ext cx="3600450" cy="2735263"/>
          </a:xfrm>
          <a:prstGeom prst="rect">
            <a:avLst/>
          </a:prstGeom>
          <a:noFill/>
          <a:ln w="9525">
            <a:noFill/>
            <a:miter lim="800000"/>
            <a:headEnd/>
            <a:tailEnd/>
          </a:ln>
        </p:spPr>
      </p:pic>
    </p:spTree>
  </p:cSld>
  <p:clrMapOvr>
    <a:masterClrMapping/>
  </p:clrMapOvr>
  <p:transition spd="med" advTm="5000">
    <p:wheel spokes="8"/>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ru-RU" sz="5400">
                <a:latin typeface="Georgia" pitchFamily="18" charset="0"/>
              </a:rPr>
              <a:t>Подвижные игры</a:t>
            </a:r>
          </a:p>
        </p:txBody>
      </p:sp>
      <p:sp>
        <p:nvSpPr>
          <p:cNvPr id="13315" name="Rectangle 3"/>
          <p:cNvSpPr>
            <a:spLocks noGrp="1" noChangeArrowheads="1"/>
          </p:cNvSpPr>
          <p:nvPr>
            <p:ph type="body" idx="1"/>
          </p:nvPr>
        </p:nvSpPr>
        <p:spPr/>
        <p:txBody>
          <a:bodyPr/>
          <a:lstStyle/>
          <a:p>
            <a:pPr eaLnBrk="1" hangingPunct="1">
              <a:lnSpc>
                <a:spcPct val="80000"/>
              </a:lnSpc>
            </a:pPr>
            <a:r>
              <a:rPr lang="ru-RU" sz="1400"/>
              <a:t>Подвижные игры имеют оздоровительное, воспитательное и образовательное значение и легко доступны для семейной физкультуры. Доказано. Что они улучшают физическое развитие детей, благотворно воздействуют на нервную систему и укрепляют здоровье. Кроме этого это очень эмоциональное спортивное занятие, которое может создавать очень большую физическую нагрузку на ребенка, что необходимо обязательно учитывать при организации занятий и игр с малышом.Почти в каждой игре присутствует бег, прыжки, метания, упражнения на равновесие и т.д. В играх воспитываются основные физические качества ребенка, такие как сила, быстрота, выносливость и совершенствуются разнообразнейшие двигательные умения и навыки. </a:t>
            </a:r>
          </a:p>
          <a:p>
            <a:pPr eaLnBrk="1" hangingPunct="1">
              <a:lnSpc>
                <a:spcPct val="80000"/>
              </a:lnSpc>
            </a:pPr>
            <a:r>
              <a:rPr lang="ru-RU" sz="1400"/>
              <a:t>Проводить игры можно в любое время года,</a:t>
            </a:r>
          </a:p>
          <a:p>
            <a:pPr eaLnBrk="1" hangingPunct="1">
              <a:lnSpc>
                <a:spcPct val="80000"/>
              </a:lnSpc>
              <a:buFont typeface="Wingdings" pitchFamily="2" charset="2"/>
              <a:buNone/>
            </a:pPr>
            <a:r>
              <a:rPr lang="ru-RU" sz="1400"/>
              <a:t>      на открытом воздухе.  Продолжительность </a:t>
            </a:r>
          </a:p>
          <a:p>
            <a:pPr eaLnBrk="1" hangingPunct="1">
              <a:lnSpc>
                <a:spcPct val="80000"/>
              </a:lnSpc>
              <a:buFont typeface="Wingdings" pitchFamily="2" charset="2"/>
              <a:buNone/>
            </a:pPr>
            <a:r>
              <a:rPr lang="ru-RU" sz="1400"/>
              <a:t>      игр с детьми от 3 до 6 лет зависит от</a:t>
            </a:r>
          </a:p>
          <a:p>
            <a:pPr eaLnBrk="1" hangingPunct="1">
              <a:lnSpc>
                <a:spcPct val="80000"/>
              </a:lnSpc>
              <a:buFont typeface="Wingdings" pitchFamily="2" charset="2"/>
              <a:buNone/>
            </a:pPr>
            <a:r>
              <a:rPr lang="ru-RU" sz="1400"/>
              <a:t>      ее интенсивности и сложности двигательных </a:t>
            </a:r>
          </a:p>
          <a:p>
            <a:pPr eaLnBrk="1" hangingPunct="1">
              <a:lnSpc>
                <a:spcPct val="80000"/>
              </a:lnSpc>
              <a:buFont typeface="Wingdings" pitchFamily="2" charset="2"/>
              <a:buNone/>
            </a:pPr>
            <a:r>
              <a:rPr lang="ru-RU" sz="1400"/>
              <a:t>      движений, особенностей физического </a:t>
            </a:r>
          </a:p>
          <a:p>
            <a:pPr eaLnBrk="1" hangingPunct="1">
              <a:lnSpc>
                <a:spcPct val="80000"/>
              </a:lnSpc>
              <a:buFont typeface="Wingdings" pitchFamily="2" charset="2"/>
              <a:buNone/>
            </a:pPr>
            <a:r>
              <a:rPr lang="ru-RU" sz="1400"/>
              <a:t>      развития ребенка, состояния его здоровья, </a:t>
            </a:r>
          </a:p>
          <a:p>
            <a:pPr eaLnBrk="1" hangingPunct="1">
              <a:lnSpc>
                <a:spcPct val="80000"/>
              </a:lnSpc>
              <a:buFont typeface="Wingdings" pitchFamily="2" charset="2"/>
              <a:buNone/>
            </a:pPr>
            <a:r>
              <a:rPr lang="ru-RU" sz="1400"/>
              <a:t>      и в среднем может составлять 10-20 минут</a:t>
            </a:r>
            <a:r>
              <a:rPr lang="ru-RU" sz="2000"/>
              <a:t>.</a:t>
            </a:r>
          </a:p>
        </p:txBody>
      </p:sp>
      <p:pic>
        <p:nvPicPr>
          <p:cNvPr id="13316" name="Picture 4" descr="789"/>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292725" y="3644900"/>
            <a:ext cx="4008438" cy="3213100"/>
          </a:xfrm>
          <a:prstGeom prst="rect">
            <a:avLst/>
          </a:prstGeom>
          <a:noFill/>
          <a:ln w="9525">
            <a:noFill/>
            <a:miter lim="800000"/>
            <a:headEnd/>
            <a:tailEnd/>
          </a:ln>
        </p:spPr>
      </p:pic>
    </p:spTree>
  </p:cSld>
  <p:clrMapOvr>
    <a:masterClrMapping/>
  </p:clrMapOvr>
  <p:transition spd="med" advTm="5000">
    <p:wheel spokes="8"/>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ru-RU" sz="5400">
                <a:latin typeface="Georgia" pitchFamily="18" charset="0"/>
              </a:rPr>
              <a:t>Всей семьей на лыжи</a:t>
            </a:r>
          </a:p>
        </p:txBody>
      </p:sp>
      <p:sp>
        <p:nvSpPr>
          <p:cNvPr id="14339" name="Rectangle 3"/>
          <p:cNvSpPr>
            <a:spLocks noGrp="1" noChangeArrowheads="1"/>
          </p:cNvSpPr>
          <p:nvPr>
            <p:ph type="body" idx="1"/>
          </p:nvPr>
        </p:nvSpPr>
        <p:spPr/>
        <p:txBody>
          <a:bodyPr/>
          <a:lstStyle/>
          <a:p>
            <a:pPr eaLnBrk="1" hangingPunct="1"/>
            <a:r>
              <a:rPr lang="ru-RU" sz="1400"/>
              <a:t>Нет, пожалуй, более доступного и благотворного вида спорта, чем ходьба на лыжах. Она полезна людям всех возрастов. Во время ходьбы на в работу вовлекаются почти все группы мышц, укрепляются сердечно-сосудистая и дыхательная системы, опорно-связочный аппарат. Но главное преимущество лыжного спорта над другими видами – это длительная и активная аэрация легких чистым воздухом, что имеет важное значение для жителей городов. </a:t>
            </a:r>
          </a:p>
          <a:p>
            <a:pPr eaLnBrk="1" hangingPunct="1"/>
            <a:r>
              <a:rPr lang="ru-RU" sz="1400"/>
              <a:t>Трудно найти в зимний период более полезные физические упражнения, чем занятия лыжами, при условии, что на лыжах нужно ходить постоянно, а не от случая к случаю. Лыжные прогулки должны стать привычкой, необходимостью, совершать их рекомендуется 2-3 раза в неделю.</a:t>
            </a:r>
          </a:p>
          <a:p>
            <a:pPr eaLnBrk="1" hangingPunct="1"/>
            <a:r>
              <a:rPr lang="ru-RU" sz="1400"/>
              <a:t> Детей можно обучать ходьбе на лыжах с 3 лет. Лучше всего воздействует на ребенка                                                                                                                  личный пример родителей. После приобретения </a:t>
            </a:r>
          </a:p>
          <a:p>
            <a:pPr eaLnBrk="1" hangingPunct="1">
              <a:buFont typeface="Wingdings" pitchFamily="2" charset="2"/>
              <a:buNone/>
            </a:pPr>
            <a:r>
              <a:rPr lang="ru-RU" sz="1400"/>
              <a:t>       лыжной экипировки, дайте ребенку походить на </a:t>
            </a:r>
          </a:p>
          <a:p>
            <a:pPr eaLnBrk="1" hangingPunct="1">
              <a:buFont typeface="Wingdings" pitchFamily="2" charset="2"/>
              <a:buNone/>
            </a:pPr>
            <a:r>
              <a:rPr lang="ru-RU" sz="1400"/>
              <a:t>       лыжах в комнате, привыкнуть к ним. Затем,</a:t>
            </a:r>
          </a:p>
          <a:p>
            <a:pPr eaLnBrk="1" hangingPunct="1">
              <a:buFont typeface="Wingdings" pitchFamily="2" charset="2"/>
              <a:buNone/>
            </a:pPr>
            <a:r>
              <a:rPr lang="ru-RU" sz="1400"/>
              <a:t>        по-прежнему в комнате, помогите малышу </a:t>
            </a:r>
          </a:p>
          <a:p>
            <a:pPr eaLnBrk="1" hangingPunct="1">
              <a:buFont typeface="Wingdings" pitchFamily="2" charset="2"/>
              <a:buNone/>
            </a:pPr>
            <a:r>
              <a:rPr lang="ru-RU" sz="1400"/>
              <a:t>       освоить повороты переступанием на месте.</a:t>
            </a:r>
          </a:p>
          <a:p>
            <a:pPr eaLnBrk="1" hangingPunct="1">
              <a:buFont typeface="Wingdings" pitchFamily="2" charset="2"/>
              <a:buNone/>
            </a:pPr>
            <a:r>
              <a:rPr lang="ru-RU" sz="1400"/>
              <a:t>       Затем выходим на улицу, и все названные </a:t>
            </a:r>
          </a:p>
          <a:p>
            <a:pPr eaLnBrk="1" hangingPunct="1">
              <a:buFont typeface="Wingdings" pitchFamily="2" charset="2"/>
              <a:buNone/>
            </a:pPr>
            <a:r>
              <a:rPr lang="ru-RU" sz="1400"/>
              <a:t>       выше приемы, закрепляем на снегу. </a:t>
            </a:r>
          </a:p>
          <a:p>
            <a:pPr eaLnBrk="1" hangingPunct="1"/>
            <a:endParaRPr lang="ru-RU" sz="1400"/>
          </a:p>
        </p:txBody>
      </p:sp>
      <p:pic>
        <p:nvPicPr>
          <p:cNvPr id="14340" name="Picture 4" descr="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156325" y="4437063"/>
            <a:ext cx="2633663" cy="1982787"/>
          </a:xfrm>
          <a:prstGeom prst="rect">
            <a:avLst/>
          </a:prstGeom>
          <a:noFill/>
          <a:ln w="9525">
            <a:noFill/>
            <a:miter lim="800000"/>
            <a:headEnd/>
            <a:tailEnd/>
          </a:ln>
        </p:spPr>
      </p:pic>
    </p:spTree>
  </p:cSld>
  <p:clrMapOvr>
    <a:masterClrMapping/>
  </p:clrMapOvr>
  <p:transition spd="med" advTm="5000">
    <p:wheel spokes="8"/>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ru-RU" sz="5400">
                <a:latin typeface="Georgia" pitchFamily="18" charset="0"/>
              </a:rPr>
              <a:t>Физическое развитие и семья</a:t>
            </a:r>
          </a:p>
        </p:txBody>
      </p:sp>
      <p:sp>
        <p:nvSpPr>
          <p:cNvPr id="15363" name="Rectangle 3"/>
          <p:cNvSpPr>
            <a:spLocks noGrp="1" noChangeArrowheads="1"/>
          </p:cNvSpPr>
          <p:nvPr>
            <p:ph type="body" idx="1"/>
          </p:nvPr>
        </p:nvSpPr>
        <p:spPr/>
        <p:txBody>
          <a:bodyPr/>
          <a:lstStyle/>
          <a:p>
            <a:pPr eaLnBrk="1" hangingPunct="1">
              <a:lnSpc>
                <a:spcPct val="90000"/>
              </a:lnSpc>
            </a:pPr>
            <a:r>
              <a:rPr lang="ru-RU" sz="1600"/>
              <a:t>Приобщение ребенка к физкультуре важно </a:t>
            </a:r>
          </a:p>
          <a:p>
            <a:pPr eaLnBrk="1" hangingPunct="1">
              <a:lnSpc>
                <a:spcPct val="90000"/>
              </a:lnSpc>
              <a:buFont typeface="Wingdings" pitchFamily="2" charset="2"/>
              <a:buNone/>
            </a:pPr>
            <a:r>
              <a:rPr lang="ru-RU" sz="1600"/>
              <a:t>      не только с точки зрения укрепления их </a:t>
            </a:r>
          </a:p>
          <a:p>
            <a:pPr eaLnBrk="1" hangingPunct="1">
              <a:lnSpc>
                <a:spcPct val="90000"/>
              </a:lnSpc>
              <a:buFont typeface="Wingdings" pitchFamily="2" charset="2"/>
              <a:buNone/>
            </a:pPr>
            <a:r>
              <a:rPr lang="ru-RU" sz="1600"/>
              <a:t>      здоровья, но и для выработки привычки </a:t>
            </a:r>
          </a:p>
          <a:p>
            <a:pPr eaLnBrk="1" hangingPunct="1">
              <a:lnSpc>
                <a:spcPct val="90000"/>
              </a:lnSpc>
              <a:buFont typeface="Wingdings" pitchFamily="2" charset="2"/>
              <a:buNone/>
            </a:pPr>
            <a:r>
              <a:rPr lang="ru-RU" sz="1600"/>
              <a:t>      к занятиям спортом. Многим детям тяжело </a:t>
            </a:r>
          </a:p>
          <a:p>
            <a:pPr eaLnBrk="1" hangingPunct="1">
              <a:lnSpc>
                <a:spcPct val="90000"/>
              </a:lnSpc>
              <a:buFont typeface="Wingdings" pitchFamily="2" charset="2"/>
              <a:buNone/>
            </a:pPr>
            <a:r>
              <a:rPr lang="ru-RU" sz="1600"/>
              <a:t>      подниматься с теплой постели на зарядку. </a:t>
            </a:r>
          </a:p>
          <a:p>
            <a:pPr eaLnBrk="1" hangingPunct="1">
              <a:lnSpc>
                <a:spcPct val="90000"/>
              </a:lnSpc>
              <a:buFont typeface="Wingdings" pitchFamily="2" charset="2"/>
              <a:buNone/>
            </a:pPr>
            <a:r>
              <a:rPr lang="ru-RU" sz="1600"/>
              <a:t>               Но проходит время, неделя-другая, и малыш </a:t>
            </a:r>
          </a:p>
          <a:p>
            <a:pPr eaLnBrk="1" hangingPunct="1">
              <a:lnSpc>
                <a:spcPct val="90000"/>
              </a:lnSpc>
              <a:buFont typeface="Wingdings" pitchFamily="2" charset="2"/>
              <a:buNone/>
            </a:pPr>
            <a:r>
              <a:rPr lang="ru-RU" sz="1600"/>
              <a:t>               бодро вскакивает при первых звуках спортивного</a:t>
            </a:r>
          </a:p>
          <a:p>
            <a:pPr eaLnBrk="1" hangingPunct="1">
              <a:lnSpc>
                <a:spcPct val="90000"/>
              </a:lnSpc>
              <a:buFont typeface="Wingdings" pitchFamily="2" charset="2"/>
              <a:buNone/>
            </a:pPr>
            <a:r>
              <a:rPr lang="ru-RU" sz="1600"/>
              <a:t>               марша или иной музыки сопровождающей </a:t>
            </a:r>
          </a:p>
          <a:p>
            <a:pPr eaLnBrk="1" hangingPunct="1">
              <a:lnSpc>
                <a:spcPct val="90000"/>
              </a:lnSpc>
              <a:buFont typeface="Wingdings" pitchFamily="2" charset="2"/>
              <a:buNone/>
            </a:pPr>
            <a:r>
              <a:rPr lang="ru-RU" sz="1600"/>
              <a:t>                утреннюю зарядку. Вырабатывается условный </a:t>
            </a:r>
          </a:p>
          <a:p>
            <a:pPr eaLnBrk="1" hangingPunct="1">
              <a:lnSpc>
                <a:spcPct val="90000"/>
              </a:lnSpc>
              <a:buFont typeface="Wingdings" pitchFamily="2" charset="2"/>
              <a:buNone/>
            </a:pPr>
            <a:r>
              <a:rPr lang="ru-RU" sz="1600"/>
              <a:t>                динамический стереотип поведения, который </a:t>
            </a:r>
          </a:p>
          <a:p>
            <a:pPr eaLnBrk="1" hangingPunct="1">
              <a:lnSpc>
                <a:spcPct val="90000"/>
              </a:lnSpc>
              <a:buFont typeface="Wingdings" pitchFamily="2" charset="2"/>
              <a:buNone/>
            </a:pPr>
            <a:r>
              <a:rPr lang="ru-RU" sz="1600"/>
              <a:t>                вносит определенный ритм в утренний режим </a:t>
            </a:r>
          </a:p>
          <a:p>
            <a:pPr eaLnBrk="1" hangingPunct="1">
              <a:lnSpc>
                <a:spcPct val="90000"/>
              </a:lnSpc>
              <a:buFont typeface="Wingdings" pitchFamily="2" charset="2"/>
              <a:buNone/>
            </a:pPr>
            <a:r>
              <a:rPr lang="ru-RU" sz="1600"/>
              <a:t>                и не требует дополнительных волевых усилий.</a:t>
            </a:r>
          </a:p>
        </p:txBody>
      </p:sp>
      <p:pic>
        <p:nvPicPr>
          <p:cNvPr id="15364" name="Picture 4" descr="luchik-zaryadka73533"/>
          <p:cNvPicPr>
            <a:picLocks noChangeAspect="1" noChangeArrowheads="1"/>
          </p:cNvPicPr>
          <p:nvPr/>
        </p:nvPicPr>
        <p:blipFill>
          <a:blip r:embed="rId2" cstate="print"/>
          <a:srcRect/>
          <a:stretch>
            <a:fillRect/>
          </a:stretch>
        </p:blipFill>
        <p:spPr bwMode="auto">
          <a:xfrm>
            <a:off x="107950" y="3762375"/>
            <a:ext cx="1943100" cy="3095625"/>
          </a:xfrm>
          <a:prstGeom prst="rect">
            <a:avLst/>
          </a:prstGeom>
          <a:noFill/>
          <a:ln w="9525">
            <a:noFill/>
            <a:miter lim="800000"/>
            <a:headEnd/>
            <a:tailEnd/>
          </a:ln>
        </p:spPr>
      </p:pic>
      <p:pic>
        <p:nvPicPr>
          <p:cNvPr id="15365" name="Picture 5" descr="0006-016-Delajut-zarjadku"/>
          <p:cNvPicPr>
            <a:picLocks noChangeAspect="1" noChangeArrowheads="1"/>
          </p:cNvPicPr>
          <p:nvPr/>
        </p:nvPicPr>
        <p:blipFill>
          <a:blip r:embed="rId3"/>
          <a:srcRect/>
          <a:stretch>
            <a:fillRect/>
          </a:stretch>
        </p:blipFill>
        <p:spPr bwMode="auto">
          <a:xfrm>
            <a:off x="6732588" y="908050"/>
            <a:ext cx="2087562" cy="2708275"/>
          </a:xfrm>
          <a:prstGeom prst="rect">
            <a:avLst/>
          </a:prstGeom>
          <a:noFill/>
          <a:ln w="9525">
            <a:noFill/>
            <a:miter lim="800000"/>
            <a:headEnd/>
            <a:tailEnd/>
          </a:ln>
        </p:spPr>
      </p:pic>
    </p:spTree>
  </p:cSld>
  <p:clrMapOvr>
    <a:masterClrMapping/>
  </p:clrMapOvr>
  <p:transition spd="med" advTm="5000">
    <p:wheel spokes="8"/>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ru-RU" sz="4000">
                <a:latin typeface="Georgia" pitchFamily="18" charset="0"/>
              </a:rPr>
              <a:t>Спортивная семья- залог воспитания здорового ребенка</a:t>
            </a:r>
          </a:p>
        </p:txBody>
      </p:sp>
      <p:sp>
        <p:nvSpPr>
          <p:cNvPr id="16387" name="Rectangle 3"/>
          <p:cNvSpPr>
            <a:spLocks noGrp="1" noChangeArrowheads="1"/>
          </p:cNvSpPr>
          <p:nvPr>
            <p:ph type="body" idx="1"/>
          </p:nvPr>
        </p:nvSpPr>
        <p:spPr/>
        <p:txBody>
          <a:bodyPr/>
          <a:lstStyle/>
          <a:p>
            <a:pPr eaLnBrk="1" hangingPunct="1">
              <a:lnSpc>
                <a:spcPct val="80000"/>
              </a:lnSpc>
            </a:pPr>
            <a:r>
              <a:rPr lang="ru-RU" sz="1600"/>
              <a:t>Особую радость малышам доставляют упражнения, облеченные в форму игр. Родителям вполне доступно дома, во дворе, на даче или на прогулке проводить подобные игры, во время которых дети приобретают жизненно важные навыки, развиваются физически. Со временем физические упражнения становятся для детей любимой игрой, в которой все интересно: и новые достижения, и состязательность игр, и участие родителей. Всякая нагрузка </a:t>
            </a:r>
          </a:p>
          <a:p>
            <a:pPr eaLnBrk="1" hangingPunct="1">
              <a:lnSpc>
                <a:spcPct val="80000"/>
              </a:lnSpc>
              <a:buFont typeface="Wingdings" pitchFamily="2" charset="2"/>
              <a:buNone/>
            </a:pPr>
            <a:r>
              <a:rPr lang="ru-RU" sz="1600"/>
              <a:t>     начинает восприниматься</a:t>
            </a:r>
          </a:p>
          <a:p>
            <a:pPr eaLnBrk="1" hangingPunct="1">
              <a:lnSpc>
                <a:spcPct val="80000"/>
              </a:lnSpc>
              <a:buFont typeface="Wingdings" pitchFamily="2" charset="2"/>
              <a:buNone/>
            </a:pPr>
            <a:r>
              <a:rPr lang="ru-RU" sz="1600"/>
              <a:t>     легко и с любопытством, </a:t>
            </a:r>
          </a:p>
          <a:p>
            <a:pPr eaLnBrk="1" hangingPunct="1">
              <a:lnSpc>
                <a:spcPct val="80000"/>
              </a:lnSpc>
              <a:buFont typeface="Wingdings" pitchFamily="2" charset="2"/>
              <a:buNone/>
            </a:pPr>
            <a:r>
              <a:rPr lang="ru-RU" sz="1600"/>
              <a:t>     Даже холодовая нагрузка, </a:t>
            </a:r>
          </a:p>
          <a:p>
            <a:pPr eaLnBrk="1" hangingPunct="1">
              <a:lnSpc>
                <a:spcPct val="80000"/>
              </a:lnSpc>
              <a:buFont typeface="Wingdings" pitchFamily="2" charset="2"/>
              <a:buNone/>
            </a:pPr>
            <a:r>
              <a:rPr lang="ru-RU" sz="1600"/>
              <a:t>     без которой невозможно</a:t>
            </a:r>
          </a:p>
          <a:p>
            <a:pPr eaLnBrk="1" hangingPunct="1">
              <a:lnSpc>
                <a:spcPct val="80000"/>
              </a:lnSpc>
              <a:buFont typeface="Wingdings" pitchFamily="2" charset="2"/>
              <a:buNone/>
            </a:pPr>
            <a:r>
              <a:rPr lang="ru-RU" sz="1600"/>
              <a:t>      закаливание.</a:t>
            </a:r>
          </a:p>
        </p:txBody>
      </p:sp>
      <p:pic>
        <p:nvPicPr>
          <p:cNvPr id="16388" name="Picture 7" descr="sport009"/>
          <p:cNvPicPr>
            <a:picLocks noChangeAspect="1" noChangeArrowheads="1"/>
          </p:cNvPicPr>
          <p:nvPr/>
        </p:nvPicPr>
        <p:blipFill>
          <a:blip r:embed="rId2"/>
          <a:srcRect/>
          <a:stretch>
            <a:fillRect/>
          </a:stretch>
        </p:blipFill>
        <p:spPr bwMode="auto">
          <a:xfrm>
            <a:off x="4284663" y="3429000"/>
            <a:ext cx="4465637" cy="3095625"/>
          </a:xfrm>
          <a:prstGeom prst="rect">
            <a:avLst/>
          </a:prstGeom>
          <a:noFill/>
          <a:ln w="9525">
            <a:noFill/>
            <a:miter lim="800000"/>
            <a:headEnd/>
            <a:tailEnd/>
          </a:ln>
        </p:spPr>
      </p:pic>
    </p:spTree>
  </p:cSld>
  <p:clrMapOvr>
    <a:masterClrMapping/>
  </p:clrMapOvr>
  <p:transition spd="med" advTm="5000">
    <p:wheel spokes="8"/>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title"/>
          </p:nvPr>
        </p:nvSpPr>
        <p:spPr/>
        <p:txBody>
          <a:bodyPr/>
          <a:lstStyle/>
          <a:p>
            <a:pPr eaLnBrk="1" hangingPunct="1"/>
            <a:r>
              <a:rPr lang="ru-RU" sz="5400">
                <a:latin typeface="Georgia" pitchFamily="18" charset="0"/>
              </a:rPr>
              <a:t>ФИЗКУЛЬТУРА</a:t>
            </a:r>
          </a:p>
        </p:txBody>
      </p:sp>
      <p:sp>
        <p:nvSpPr>
          <p:cNvPr id="4099" name="Rectangle 6"/>
          <p:cNvSpPr>
            <a:spLocks noGrp="1" noChangeArrowheads="1"/>
          </p:cNvSpPr>
          <p:nvPr>
            <p:ph type="body" idx="1"/>
          </p:nvPr>
        </p:nvSpPr>
        <p:spPr/>
        <p:txBody>
          <a:bodyPr/>
          <a:lstStyle/>
          <a:p>
            <a:pPr eaLnBrk="1" hangingPunct="1">
              <a:lnSpc>
                <a:spcPct val="80000"/>
              </a:lnSpc>
            </a:pPr>
            <a:r>
              <a:rPr lang="ru-RU" sz="1800"/>
              <a:t>Физкультура и спорт, как известно, эффективно </a:t>
            </a:r>
          </a:p>
          <a:p>
            <a:pPr eaLnBrk="1" hangingPunct="1">
              <a:lnSpc>
                <a:spcPct val="80000"/>
              </a:lnSpc>
              <a:buFont typeface="Wingdings" pitchFamily="2" charset="2"/>
              <a:buNone/>
            </a:pPr>
            <a:r>
              <a:rPr lang="ru-RU" sz="1800"/>
              <a:t>     способствуют формированию здорового образа </a:t>
            </a:r>
          </a:p>
          <a:p>
            <a:pPr eaLnBrk="1" hangingPunct="1">
              <a:lnSpc>
                <a:spcPct val="80000"/>
              </a:lnSpc>
              <a:buFont typeface="Wingdings" pitchFamily="2" charset="2"/>
              <a:buNone/>
            </a:pPr>
            <a:r>
              <a:rPr lang="ru-RU" sz="1800"/>
              <a:t>     жизни, включающего и выполнение правил личной гигиены, и режим дня, и организацию рационального питания. Поэтому важно своевременно начинать физическое воспитание ребенка.</a:t>
            </a:r>
          </a:p>
          <a:p>
            <a:pPr eaLnBrk="1" hangingPunct="1">
              <a:lnSpc>
                <a:spcPct val="80000"/>
              </a:lnSpc>
            </a:pPr>
            <a:r>
              <a:rPr lang="ru-RU" sz="1800"/>
              <a:t>Физическое развитие ребенка в возрасте от 3 до 6 лет позволяет заинтересовать его занятиями спортом и научить основным навыкам и принципам физической культуры.</a:t>
            </a:r>
          </a:p>
          <a:p>
            <a:pPr eaLnBrk="1" hangingPunct="1">
              <a:lnSpc>
                <a:spcPct val="80000"/>
              </a:lnSpc>
            </a:pPr>
            <a:r>
              <a:rPr lang="ru-RU" sz="1800"/>
              <a:t> Занятия физкультурой усиливают компенсаторные возможности организма, повышают его сопротивляемость. Оздоровительный бег, гимнастические упражнения, лыжи, велосипед, плавание – все эти средства обладают высокой степенью воздействия на организм, поэтому требуется контролировать интенсивность нагрузок на детей при оздоровительных занятиях. </a:t>
            </a:r>
          </a:p>
        </p:txBody>
      </p:sp>
      <p:sp>
        <p:nvSpPr>
          <p:cNvPr id="4100" name="Rectangle 7"/>
          <p:cNvSpPr>
            <a:spLocks noChangeArrowheads="1"/>
          </p:cNvSpPr>
          <p:nvPr/>
        </p:nvSpPr>
        <p:spPr bwMode="auto">
          <a:xfrm>
            <a:off x="4384675" y="3246438"/>
            <a:ext cx="374650" cy="366712"/>
          </a:xfrm>
          <a:prstGeom prst="rect">
            <a:avLst/>
          </a:prstGeom>
          <a:noFill/>
          <a:ln w="9525">
            <a:noFill/>
            <a:miter lim="800000"/>
            <a:headEnd/>
            <a:tailEnd/>
          </a:ln>
        </p:spPr>
        <p:txBody>
          <a:bodyPr wrap="none" anchor="ctr">
            <a:spAutoFit/>
          </a:bodyPr>
          <a:lstStyle/>
          <a:p>
            <a:pPr algn="ctr"/>
            <a:r>
              <a:rPr lang="ru-RU">
                <a:latin typeface="Arial" charset="0"/>
              </a:rPr>
              <a:t>   </a:t>
            </a:r>
          </a:p>
        </p:txBody>
      </p:sp>
      <p:sp>
        <p:nvSpPr>
          <p:cNvPr id="4101" name="Rectangle 8"/>
          <p:cNvSpPr>
            <a:spLocks noChangeArrowheads="1"/>
          </p:cNvSpPr>
          <p:nvPr/>
        </p:nvSpPr>
        <p:spPr bwMode="auto">
          <a:xfrm>
            <a:off x="4446588" y="3244850"/>
            <a:ext cx="247650" cy="366713"/>
          </a:xfrm>
          <a:prstGeom prst="rect">
            <a:avLst/>
          </a:prstGeom>
          <a:noFill/>
          <a:ln w="9525">
            <a:noFill/>
            <a:miter lim="800000"/>
            <a:headEnd/>
            <a:tailEnd/>
          </a:ln>
        </p:spPr>
        <p:txBody>
          <a:bodyPr wrap="none" anchor="ctr">
            <a:spAutoFit/>
          </a:bodyPr>
          <a:lstStyle/>
          <a:p>
            <a:pPr algn="ctr"/>
            <a:r>
              <a:rPr lang="ru-RU">
                <a:latin typeface="Arial" charset="0"/>
              </a:rPr>
              <a:t> </a:t>
            </a:r>
          </a:p>
        </p:txBody>
      </p:sp>
      <p:pic>
        <p:nvPicPr>
          <p:cNvPr id="4102" name="Picture 10" descr="555556666"/>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659563" y="0"/>
            <a:ext cx="2182812" cy="2476500"/>
          </a:xfrm>
          <a:prstGeom prst="rect">
            <a:avLst/>
          </a:prstGeom>
          <a:noFill/>
          <a:ln w="9525">
            <a:noFill/>
            <a:miter lim="800000"/>
            <a:headEnd/>
            <a:tailEnd/>
          </a:ln>
        </p:spPr>
      </p:pic>
    </p:spTree>
  </p:cSld>
  <p:clrMapOvr>
    <a:masterClrMapping/>
  </p:clrMapOvr>
  <p:transition spd="med" advTm="5000">
    <p:wheel spokes="8"/>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ru-RU">
                <a:latin typeface="Georgia" pitchFamily="18" charset="0"/>
              </a:rPr>
              <a:t>УТРЕННЯЯ  ГИМНАСТИКА</a:t>
            </a:r>
          </a:p>
        </p:txBody>
      </p:sp>
      <p:sp>
        <p:nvSpPr>
          <p:cNvPr id="5123" name="Rectangle 3"/>
          <p:cNvSpPr>
            <a:spLocks noGrp="1" noChangeArrowheads="1"/>
          </p:cNvSpPr>
          <p:nvPr>
            <p:ph type="body" idx="1"/>
          </p:nvPr>
        </p:nvSpPr>
        <p:spPr/>
        <p:txBody>
          <a:bodyPr/>
          <a:lstStyle/>
          <a:p>
            <a:pPr eaLnBrk="1" hangingPunct="1">
              <a:lnSpc>
                <a:spcPct val="80000"/>
              </a:lnSpc>
            </a:pPr>
            <a:r>
              <a:rPr lang="ru-RU" sz="1800"/>
              <a:t>Утренняя гигиеническая гимнастика благотворно действует на весь организм ребенка, оказывает большое оздоровительное и воспитательное влияние. Как правило, дети охотно занимаются утренней гимнастикой вместе с родителями, главное контролировать интенсивность нагрузки с учетом возраста и физического развития малыша, а также постоянно проявлять выдумку и, время от времени, разнообразить используемые упражнения. </a:t>
            </a:r>
          </a:p>
          <a:p>
            <a:pPr eaLnBrk="1" hangingPunct="1">
              <a:lnSpc>
                <a:spcPct val="80000"/>
              </a:lnSpc>
            </a:pPr>
            <a:r>
              <a:rPr lang="ru-RU" sz="1800"/>
              <a:t>Утреннюю гимнастику с детьми желательно проводить на свежем воздухе, если это не возможно, например, в городе, то занятия необходимо проводить в хорошо проветренном помещении, при температуре воздуха 16-17 0 С. Для упражнений выполняемых сидя или лежа, необходимо иметь гимнастический коврик. Для начала занятий утренней гимнастикой не требуется никакой подготовки: поднимитесь сами, разбудите малыша (если не он разбудил Вас), откройте форточку или окно, включите музыку и, пожалуйста, набирайтесь бодрости, сил и здоровья.</a:t>
            </a:r>
          </a:p>
        </p:txBody>
      </p:sp>
    </p:spTree>
  </p:cSld>
  <p:clrMapOvr>
    <a:masterClrMapping/>
  </p:clrMapOvr>
  <p:transition spd="med" advTm="5000">
    <p:wheel spokes="8"/>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p:txBody>
          <a:bodyPr/>
          <a:lstStyle/>
          <a:p>
            <a:pPr eaLnBrk="1" hangingPunct="1"/>
            <a:r>
              <a:rPr lang="ru-RU" sz="4000">
                <a:latin typeface="Georgia" pitchFamily="18" charset="0"/>
              </a:rPr>
              <a:t> </a:t>
            </a:r>
            <a:br>
              <a:rPr lang="ru-RU" sz="4000">
                <a:latin typeface="Georgia" pitchFamily="18" charset="0"/>
              </a:rPr>
            </a:br>
            <a:r>
              <a:rPr lang="ru-RU" sz="4000">
                <a:latin typeface="Georgia" pitchFamily="18" charset="0"/>
              </a:rPr>
              <a:t> УТРЕННЯЯ  ГИМНАСТИКА </a:t>
            </a:r>
            <a:r>
              <a:rPr lang="ru-RU" sz="2400">
                <a:latin typeface="Georgia" pitchFamily="18" charset="0"/>
              </a:rPr>
              <a:t>несколько простых советов</a:t>
            </a:r>
          </a:p>
        </p:txBody>
      </p:sp>
      <p:sp>
        <p:nvSpPr>
          <p:cNvPr id="6147" name="Rectangle 5"/>
          <p:cNvSpPr>
            <a:spLocks noGrp="1" noChangeArrowheads="1"/>
          </p:cNvSpPr>
          <p:nvPr>
            <p:ph type="body" sz="half" idx="1"/>
          </p:nvPr>
        </p:nvSpPr>
        <p:spPr/>
        <p:txBody>
          <a:bodyPr/>
          <a:lstStyle/>
          <a:p>
            <a:pPr eaLnBrk="1" hangingPunct="1">
              <a:lnSpc>
                <a:spcPct val="80000"/>
              </a:lnSpc>
            </a:pPr>
            <a:r>
              <a:rPr lang="ru-RU" sz="1600"/>
              <a:t>- совмещайте занятия утренней гимнастикой с закаливающими процедурами, с воздушными ваннами: заниматься можно босиком, минимум одежды стесняющей движения. </a:t>
            </a:r>
          </a:p>
          <a:p>
            <a:pPr eaLnBrk="1" hangingPunct="1">
              <a:lnSpc>
                <a:spcPct val="80000"/>
              </a:lnSpc>
            </a:pPr>
            <a:r>
              <a:rPr lang="ru-RU" sz="1600"/>
              <a:t>- следите, чтобы ребенок не делал лишних движений в суставах, например, сгибание колен, при выполнении движений для туловища</a:t>
            </a:r>
          </a:p>
          <a:p>
            <a:pPr eaLnBrk="1" hangingPunct="1">
              <a:lnSpc>
                <a:spcPct val="80000"/>
              </a:lnSpc>
            </a:pPr>
            <a:r>
              <a:rPr lang="ru-RU" sz="1600"/>
              <a:t>- можно использовать готовые комплексы упражнений, а можно составлять их самостоятельно. Упражнения подбираются с таким расчетом, чтобы в них принимали участие основные мышечные группы и системы детского организма. </a:t>
            </a:r>
          </a:p>
        </p:txBody>
      </p:sp>
      <p:pic>
        <p:nvPicPr>
          <p:cNvPr id="6148" name="Picture 7" descr="ббббб"/>
          <p:cNvPicPr>
            <a:picLocks noGrp="1" noChangeAspect="1" noChangeArrowheads="1"/>
          </p:cNvPicPr>
          <p:nvPr>
            <p:ph sz="half" idx="2"/>
          </p:nvPr>
        </p:nvPicPr>
        <p:blipFill>
          <a:blip r:embed="rId2" cstate="print">
            <a:clrChange>
              <a:clrFrom>
                <a:srgbClr val="FFFFFF"/>
              </a:clrFrom>
              <a:clrTo>
                <a:srgbClr val="FFFFFF">
                  <a:alpha val="0"/>
                </a:srgbClr>
              </a:clrTo>
            </a:clrChange>
          </a:blip>
          <a:srcRect/>
          <a:stretch>
            <a:fillRect/>
          </a:stretch>
        </p:blipFill>
        <p:spPr>
          <a:xfrm>
            <a:off x="5778500" y="2333625"/>
            <a:ext cx="2543175" cy="3481388"/>
          </a:xfrm>
          <a:noFill/>
        </p:spPr>
      </p:pic>
    </p:spTree>
  </p:cSld>
  <p:clrMapOvr>
    <a:masterClrMapping/>
  </p:clrMapOvr>
  <p:transition spd="med" advTm="5000">
    <p:wheel spokes="8"/>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p:txBody>
          <a:bodyPr/>
          <a:lstStyle/>
          <a:p>
            <a:pPr eaLnBrk="1" hangingPunct="1"/>
            <a:r>
              <a:rPr lang="ru-RU"/>
              <a:t> </a:t>
            </a:r>
            <a:r>
              <a:rPr lang="ru-RU" sz="5400">
                <a:latin typeface="Georgia" pitchFamily="18" charset="0"/>
              </a:rPr>
              <a:t>ЗАКАЛИВАНИЕ</a:t>
            </a:r>
          </a:p>
        </p:txBody>
      </p:sp>
      <p:sp>
        <p:nvSpPr>
          <p:cNvPr id="7171" name="Rectangle 5"/>
          <p:cNvSpPr>
            <a:spLocks noGrp="1" noChangeArrowheads="1"/>
          </p:cNvSpPr>
          <p:nvPr>
            <p:ph type="body" idx="1"/>
          </p:nvPr>
        </p:nvSpPr>
        <p:spPr/>
        <p:txBody>
          <a:bodyPr/>
          <a:lstStyle/>
          <a:p>
            <a:pPr eaLnBrk="1" hangingPunct="1">
              <a:lnSpc>
                <a:spcPct val="80000"/>
              </a:lnSpc>
            </a:pPr>
            <a:r>
              <a:rPr lang="ru-RU" sz="1800"/>
              <a:t>Обязательным элементом физического воспитания в семье, имеющим большое значение для укрепления здоровья и сопротивляемости инфекциям является закаливание. Сущность закаливания организма заключается в тренировке терморегуляторного аппарата, в развитии защитных реакций, снижающих чувствительность детского организма к вредному действию раздражителей внешней среды.</a:t>
            </a:r>
          </a:p>
          <a:p>
            <a:pPr eaLnBrk="1" hangingPunct="1">
              <a:lnSpc>
                <a:spcPct val="80000"/>
              </a:lnSpc>
            </a:pPr>
            <a:r>
              <a:rPr lang="ru-RU" sz="1800"/>
              <a:t>Все виды закаливания обладают общим благоприятным воздействием на организм, улучшают функционирование всех его систем и органов. Процесс закаливания очень специфичен, то есть холодовые процедуры повышают устойчивость к холоду, воздействие высоких температур –</a:t>
            </a:r>
          </a:p>
          <a:p>
            <a:pPr eaLnBrk="1" hangingPunct="1">
              <a:lnSpc>
                <a:spcPct val="80000"/>
              </a:lnSpc>
              <a:buFont typeface="Wingdings" pitchFamily="2" charset="2"/>
              <a:buNone/>
            </a:pPr>
            <a:r>
              <a:rPr lang="ru-RU" sz="1800"/>
              <a:t>     к жаре.</a:t>
            </a:r>
          </a:p>
        </p:txBody>
      </p:sp>
      <p:pic>
        <p:nvPicPr>
          <p:cNvPr id="7172" name="Picture 8" descr="ддддд"/>
          <p:cNvPicPr>
            <a:picLocks noChangeAspect="1" noChangeArrowheads="1"/>
          </p:cNvPicPr>
          <p:nvPr/>
        </p:nvPicPr>
        <p:blipFill>
          <a:blip r:embed="rId2"/>
          <a:srcRect/>
          <a:stretch>
            <a:fillRect/>
          </a:stretch>
        </p:blipFill>
        <p:spPr bwMode="auto">
          <a:xfrm>
            <a:off x="5795963" y="4652963"/>
            <a:ext cx="2735262" cy="1512887"/>
          </a:xfrm>
          <a:prstGeom prst="rect">
            <a:avLst/>
          </a:prstGeom>
          <a:noFill/>
          <a:ln w="9525">
            <a:noFill/>
            <a:miter lim="800000"/>
            <a:headEnd/>
            <a:tailEnd/>
          </a:ln>
        </p:spPr>
      </p:pic>
    </p:spTree>
  </p:cSld>
  <p:clrMapOvr>
    <a:masterClrMapping/>
  </p:clrMapOvr>
  <p:transition spd="med" advTm="5000">
    <p:wheel spokes="8"/>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ru-RU" sz="4800">
                <a:latin typeface="Georgia" pitchFamily="18" charset="0"/>
              </a:rPr>
              <a:t>СОЛНЦЕ, ВОЗДУХ, ВОДА</a:t>
            </a:r>
          </a:p>
        </p:txBody>
      </p:sp>
      <p:sp>
        <p:nvSpPr>
          <p:cNvPr id="8195" name="Rectangle 3"/>
          <p:cNvSpPr>
            <a:spLocks noGrp="1" noChangeArrowheads="1"/>
          </p:cNvSpPr>
          <p:nvPr>
            <p:ph type="body" idx="1"/>
          </p:nvPr>
        </p:nvSpPr>
        <p:spPr/>
        <p:txBody>
          <a:bodyPr/>
          <a:lstStyle/>
          <a:p>
            <a:pPr eaLnBrk="1" hangingPunct="1">
              <a:lnSpc>
                <a:spcPct val="80000"/>
              </a:lnSpc>
            </a:pPr>
            <a:r>
              <a:rPr lang="ru-RU" sz="2000"/>
              <a:t>При закаливании организма используют обычно природные факторы: воздух, солнце и воду. При выборе закаливающих средств и их дозировки должны учитываться состояние здоровья, выносливость и другие индивидуальные особенности ребенка. </a:t>
            </a:r>
          </a:p>
          <a:p>
            <a:pPr eaLnBrk="1" hangingPunct="1">
              <a:lnSpc>
                <a:spcPct val="80000"/>
              </a:lnSpc>
            </a:pPr>
            <a:r>
              <a:rPr lang="ru-RU" sz="2000"/>
              <a:t>При закаливании организма используют обычно природные факторы: воздух, солнце и воду. При выборе закаливающих средств и их дозировки должны учитываться состояние здоровья, выносливость и другие индивидуальные особенности ребенка.</a:t>
            </a:r>
          </a:p>
        </p:txBody>
      </p:sp>
      <p:pic>
        <p:nvPicPr>
          <p:cNvPr id="8196" name="Picture 5" descr="56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787900" y="4652963"/>
            <a:ext cx="2447925" cy="1368425"/>
          </a:xfrm>
          <a:prstGeom prst="rect">
            <a:avLst/>
          </a:prstGeom>
          <a:noFill/>
          <a:ln w="9525">
            <a:noFill/>
            <a:miter lim="800000"/>
            <a:headEnd/>
            <a:tailEnd/>
          </a:ln>
        </p:spPr>
      </p:pic>
    </p:spTree>
  </p:cSld>
  <p:clrMapOvr>
    <a:masterClrMapping/>
  </p:clrMapOvr>
  <p:transition spd="med" advTm="5000">
    <p:wheel spokes="8"/>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p:txBody>
          <a:bodyPr/>
          <a:lstStyle/>
          <a:p>
            <a:pPr eaLnBrk="1" hangingPunct="1"/>
            <a:r>
              <a:rPr lang="ru-RU" sz="3600">
                <a:latin typeface="Georgia" pitchFamily="18" charset="0"/>
              </a:rPr>
              <a:t> </a:t>
            </a:r>
          </a:p>
        </p:txBody>
      </p:sp>
      <p:sp>
        <p:nvSpPr>
          <p:cNvPr id="9219" name="Rectangle 10"/>
          <p:cNvSpPr>
            <a:spLocks noChangeArrowheads="1"/>
          </p:cNvSpPr>
          <p:nvPr/>
        </p:nvSpPr>
        <p:spPr bwMode="auto">
          <a:xfrm rot="10813825" flipV="1">
            <a:off x="2771775" y="5084763"/>
            <a:ext cx="4699000" cy="304800"/>
          </a:xfrm>
          <a:prstGeom prst="rect">
            <a:avLst/>
          </a:prstGeom>
          <a:noFill/>
          <a:ln w="9525">
            <a:noFill/>
            <a:miter lim="800000"/>
            <a:headEnd/>
            <a:tailEnd/>
          </a:ln>
        </p:spPr>
        <p:txBody>
          <a:bodyPr anchor="ctr">
            <a:spAutoFit/>
          </a:bodyPr>
          <a:lstStyle/>
          <a:p>
            <a:r>
              <a:rPr lang="ru-RU" sz="1400"/>
              <a:t>    </a:t>
            </a:r>
          </a:p>
        </p:txBody>
      </p:sp>
      <p:sp>
        <p:nvSpPr>
          <p:cNvPr id="9220" name="Rectangle 12"/>
          <p:cNvSpPr>
            <a:spLocks noChangeArrowheads="1"/>
          </p:cNvSpPr>
          <p:nvPr/>
        </p:nvSpPr>
        <p:spPr bwMode="auto">
          <a:xfrm rot="10800000" flipV="1">
            <a:off x="1474788" y="765175"/>
            <a:ext cx="6197600" cy="823913"/>
          </a:xfrm>
          <a:prstGeom prst="rect">
            <a:avLst/>
          </a:prstGeom>
          <a:noFill/>
          <a:ln w="9525">
            <a:noFill/>
            <a:miter lim="800000"/>
            <a:headEnd/>
            <a:tailEnd/>
          </a:ln>
        </p:spPr>
        <p:txBody>
          <a:bodyPr>
            <a:spAutoFit/>
          </a:bodyPr>
          <a:lstStyle/>
          <a:p>
            <a:r>
              <a:rPr lang="ru-RU">
                <a:solidFill>
                  <a:schemeClr val="tx2"/>
                </a:solidFill>
              </a:rPr>
              <a:t> </a:t>
            </a:r>
            <a:r>
              <a:rPr lang="ru-RU" sz="4800">
                <a:solidFill>
                  <a:schemeClr val="tx2"/>
                </a:solidFill>
                <a:latin typeface="Georgia" pitchFamily="18" charset="0"/>
              </a:rPr>
              <a:t>Маленькие стайеры</a:t>
            </a:r>
          </a:p>
        </p:txBody>
      </p:sp>
      <p:sp>
        <p:nvSpPr>
          <p:cNvPr id="9221" name="Rectangle 14"/>
          <p:cNvSpPr>
            <a:spLocks noChangeArrowheads="1"/>
          </p:cNvSpPr>
          <p:nvPr/>
        </p:nvSpPr>
        <p:spPr bwMode="auto">
          <a:xfrm>
            <a:off x="971550" y="1989138"/>
            <a:ext cx="4572000" cy="4240212"/>
          </a:xfrm>
          <a:prstGeom prst="rect">
            <a:avLst/>
          </a:prstGeom>
          <a:noFill/>
          <a:ln w="9525">
            <a:noFill/>
            <a:miter lim="800000"/>
            <a:headEnd/>
            <a:tailEnd/>
          </a:ln>
        </p:spPr>
        <p:txBody>
          <a:bodyPr>
            <a:spAutoFit/>
          </a:bodyPr>
          <a:lstStyle/>
          <a:p>
            <a:r>
              <a:rPr lang="ru-RU" sz="1400"/>
              <a:t>В последнее время большую популярность приобрел оздоровительный бег, быстро приобретший славу надежного средства против «болезней века» – </a:t>
            </a:r>
          </a:p>
          <a:p>
            <a:r>
              <a:rPr lang="ru-RU" sz="1400"/>
              <a:t>инфаркта, гипертонии, атеросклероза и многих других. Бег является универсальным средством воздействия на организм. Бегать любят все –  стар, и млад, а бегать всей семьей значительно легче – родители следят за детьми, а сами дети чувствуют себя лучше, увереннее рядом со своими родителями. На начальном этапе не нужно гнаться за скоростью, тренировки усложняются за счет увеличения дистанции.</a:t>
            </a:r>
          </a:p>
          <a:p>
            <a:r>
              <a:rPr lang="ru-RU" sz="1400"/>
              <a:t> Нельзя изнурять малыша необходимостью пробежать, что бы это ни стоило запланированное расстояние. Важно, чтобы после занятий, ребенок испытывал желание пробежать еще часть дистанции. </a:t>
            </a:r>
          </a:p>
          <a:p>
            <a:pPr>
              <a:spcBef>
                <a:spcPct val="50000"/>
              </a:spcBef>
            </a:pPr>
            <a:endParaRPr lang="ru-RU" sz="1400"/>
          </a:p>
        </p:txBody>
      </p:sp>
      <p:pic>
        <p:nvPicPr>
          <p:cNvPr id="9222" name="Picture 16" descr="sport015"/>
          <p:cNvPicPr>
            <a:picLocks noChangeAspect="1" noChangeArrowheads="1"/>
          </p:cNvPicPr>
          <p:nvPr/>
        </p:nvPicPr>
        <p:blipFill>
          <a:blip r:embed="rId2"/>
          <a:srcRect/>
          <a:stretch>
            <a:fillRect/>
          </a:stretch>
        </p:blipFill>
        <p:spPr bwMode="auto">
          <a:xfrm>
            <a:off x="5435600" y="2133600"/>
            <a:ext cx="3382963" cy="3887788"/>
          </a:xfrm>
          <a:prstGeom prst="rect">
            <a:avLst/>
          </a:prstGeom>
          <a:noFill/>
          <a:ln w="9525">
            <a:noFill/>
            <a:miter lim="800000"/>
            <a:headEnd/>
            <a:tailEnd/>
          </a:ln>
        </p:spPr>
      </p:pic>
    </p:spTree>
  </p:cSld>
  <p:clrMapOvr>
    <a:masterClrMapping/>
  </p:clrMapOvr>
  <p:transition spd="med" advTm="5000">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ru-RU" sz="5400">
                <a:latin typeface="Georgia" pitchFamily="18" charset="0"/>
              </a:rPr>
              <a:t>Маленькие стайеры</a:t>
            </a:r>
            <a:br>
              <a:rPr lang="ru-RU" sz="5400">
                <a:latin typeface="Georgia" pitchFamily="18" charset="0"/>
              </a:rPr>
            </a:br>
            <a:r>
              <a:rPr lang="ru-RU" sz="2400">
                <a:latin typeface="Georgia" pitchFamily="18" charset="0"/>
              </a:rPr>
              <a:t>Несколько простых советов:</a:t>
            </a:r>
          </a:p>
        </p:txBody>
      </p:sp>
      <p:sp>
        <p:nvSpPr>
          <p:cNvPr id="10243" name="Rectangle 3"/>
          <p:cNvSpPr>
            <a:spLocks noGrp="1" noChangeArrowheads="1"/>
          </p:cNvSpPr>
          <p:nvPr>
            <p:ph type="body" idx="1"/>
          </p:nvPr>
        </p:nvSpPr>
        <p:spPr/>
        <p:txBody>
          <a:bodyPr/>
          <a:lstStyle/>
          <a:p>
            <a:pPr eaLnBrk="1" hangingPunct="1">
              <a:lnSpc>
                <a:spcPct val="80000"/>
              </a:lnSpc>
            </a:pPr>
            <a:r>
              <a:rPr lang="ru-RU" sz="1400"/>
              <a:t>В первые месяцы занятий с ребенком рекомендуется щадящий режим бега, занятия можно построить следующим образом:</a:t>
            </a:r>
          </a:p>
          <a:p>
            <a:pPr eaLnBrk="1" hangingPunct="1">
              <a:lnSpc>
                <a:spcPct val="80000"/>
              </a:lnSpc>
              <a:buFont typeface="Wingdings" pitchFamily="2" charset="2"/>
              <a:buNone/>
            </a:pPr>
            <a:r>
              <a:rPr lang="ru-RU" sz="1400"/>
              <a:t>      а) ускоренная ходьба 3-5 минут;</a:t>
            </a:r>
          </a:p>
          <a:p>
            <a:pPr eaLnBrk="1" hangingPunct="1">
              <a:lnSpc>
                <a:spcPct val="80000"/>
              </a:lnSpc>
              <a:buFont typeface="Wingdings" pitchFamily="2" charset="2"/>
              <a:buNone/>
            </a:pPr>
            <a:r>
              <a:rPr lang="ru-RU" sz="1400"/>
              <a:t>      б) общеразвивающие упражнения около 10 минут;</a:t>
            </a:r>
          </a:p>
          <a:p>
            <a:pPr eaLnBrk="1" hangingPunct="1">
              <a:lnSpc>
                <a:spcPct val="80000"/>
              </a:lnSpc>
              <a:buFont typeface="Wingdings" pitchFamily="2" charset="2"/>
              <a:buNone/>
            </a:pPr>
            <a:r>
              <a:rPr lang="ru-RU" sz="1400"/>
              <a:t>      в) бег 14-20 минут;</a:t>
            </a:r>
          </a:p>
          <a:p>
            <a:pPr eaLnBrk="1" hangingPunct="1">
              <a:lnSpc>
                <a:spcPct val="80000"/>
              </a:lnSpc>
              <a:buFont typeface="Wingdings" pitchFamily="2" charset="2"/>
              <a:buNone/>
            </a:pPr>
            <a:r>
              <a:rPr lang="ru-RU" sz="1400"/>
              <a:t>      г) ходьба 3-5 минут.                                                                    </a:t>
            </a:r>
          </a:p>
          <a:p>
            <a:pPr eaLnBrk="1" hangingPunct="1">
              <a:lnSpc>
                <a:spcPct val="80000"/>
              </a:lnSpc>
              <a:buFont typeface="Wingdings" pitchFamily="2" charset="2"/>
              <a:buNone/>
            </a:pPr>
            <a:r>
              <a:rPr lang="ru-RU" sz="1400" b="1"/>
              <a:t>      </a:t>
            </a:r>
            <a:endParaRPr lang="ru-RU" sz="1400"/>
          </a:p>
          <a:p>
            <a:pPr eaLnBrk="1" hangingPunct="1">
              <a:lnSpc>
                <a:spcPct val="80000"/>
              </a:lnSpc>
            </a:pPr>
            <a:r>
              <a:rPr lang="ru-RU" sz="1400" b="1"/>
              <a:t>При занятиях бегом с ребенком рекомендуется:</a:t>
            </a:r>
            <a:endParaRPr lang="ru-RU" sz="1400"/>
          </a:p>
          <a:p>
            <a:pPr eaLnBrk="1" hangingPunct="1">
              <a:lnSpc>
                <a:spcPct val="80000"/>
              </a:lnSpc>
              <a:buFont typeface="Wingdings" pitchFamily="2" charset="2"/>
              <a:buNone/>
            </a:pPr>
            <a:r>
              <a:rPr lang="ru-RU" sz="1400"/>
              <a:t>     а) до начала занятий проконсультироваться с врачом;</a:t>
            </a:r>
          </a:p>
          <a:p>
            <a:pPr eaLnBrk="1" hangingPunct="1">
              <a:lnSpc>
                <a:spcPct val="80000"/>
              </a:lnSpc>
              <a:buFont typeface="Wingdings" pitchFamily="2" charset="2"/>
              <a:buNone/>
            </a:pPr>
            <a:r>
              <a:rPr lang="ru-RU" sz="1400"/>
              <a:t>     б) соблюдать 2-х часовой интервал между едой и началом тренировки;</a:t>
            </a:r>
          </a:p>
          <a:p>
            <a:pPr eaLnBrk="1" hangingPunct="1">
              <a:lnSpc>
                <a:spcPct val="80000"/>
              </a:lnSpc>
              <a:buFont typeface="Wingdings" pitchFamily="2" charset="2"/>
              <a:buNone/>
            </a:pPr>
            <a:r>
              <a:rPr lang="ru-RU" sz="1400"/>
              <a:t>      в) за 10-15 минут до начала тренировки рекомендуется, чтобы ребенок выпил 100-150 граммов натурального фруктового сока;</a:t>
            </a:r>
          </a:p>
          <a:p>
            <a:pPr eaLnBrk="1" hangingPunct="1">
              <a:lnSpc>
                <a:spcPct val="80000"/>
              </a:lnSpc>
              <a:buFont typeface="Wingdings" pitchFamily="2" charset="2"/>
              <a:buNone/>
            </a:pPr>
            <a:r>
              <a:rPr lang="ru-RU" sz="1400"/>
              <a:t>      г) необходимо следить, чтобы при беге ребенок дышал только через нос;</a:t>
            </a:r>
          </a:p>
          <a:p>
            <a:pPr eaLnBrk="1" hangingPunct="1">
              <a:lnSpc>
                <a:spcPct val="80000"/>
              </a:lnSpc>
              <a:buFont typeface="Wingdings" pitchFamily="2" charset="2"/>
              <a:buNone/>
            </a:pPr>
            <a:r>
              <a:rPr lang="ru-RU" sz="1400"/>
              <a:t>      д) интенсивность нагрузки контролируется носовым дыханием: при пульсе до 130 ударов в минуту носовое дыхание не затруднено;</a:t>
            </a:r>
          </a:p>
          <a:p>
            <a:pPr eaLnBrk="1" hangingPunct="1">
              <a:lnSpc>
                <a:spcPct val="80000"/>
              </a:lnSpc>
              <a:buFont typeface="Wingdings" pitchFamily="2" charset="2"/>
              <a:buNone/>
            </a:pPr>
            <a:r>
              <a:rPr lang="ru-RU" sz="1400"/>
              <a:t>      е) приучайте малыша правильно ставить ногу при беге: стопа должна как бы перекатываться с пятки на носок, с акцентом на наружную часть стопы (чуть косолапя);</a:t>
            </a:r>
          </a:p>
          <a:p>
            <a:pPr eaLnBrk="1" hangingPunct="1">
              <a:lnSpc>
                <a:spcPct val="80000"/>
              </a:lnSpc>
              <a:buFont typeface="Wingdings" pitchFamily="2" charset="2"/>
              <a:buNone/>
            </a:pPr>
            <a:r>
              <a:rPr lang="ru-RU" sz="1400"/>
              <a:t>      ж) правильно подбирайте обувь: не пожалейте денег на хорошие кроссовки для малыша.  </a:t>
            </a:r>
          </a:p>
        </p:txBody>
      </p:sp>
      <p:sp>
        <p:nvSpPr>
          <p:cNvPr id="10244" name="Rectangle 4"/>
          <p:cNvSpPr>
            <a:spLocks noChangeArrowheads="1"/>
          </p:cNvSpPr>
          <p:nvPr/>
        </p:nvSpPr>
        <p:spPr bwMode="auto">
          <a:xfrm>
            <a:off x="4373563" y="3246438"/>
            <a:ext cx="398462" cy="366712"/>
          </a:xfrm>
          <a:prstGeom prst="rect">
            <a:avLst/>
          </a:prstGeom>
          <a:noFill/>
          <a:ln w="9525">
            <a:noFill/>
            <a:miter lim="800000"/>
            <a:headEnd/>
            <a:tailEnd/>
          </a:ln>
        </p:spPr>
        <p:txBody>
          <a:bodyPr wrap="none" anchor="ctr">
            <a:spAutoFit/>
          </a:bodyPr>
          <a:lstStyle/>
          <a:p>
            <a:pPr algn="ctr"/>
            <a:r>
              <a:rPr lang="ru-RU"/>
              <a:t>   </a:t>
            </a:r>
          </a:p>
        </p:txBody>
      </p:sp>
      <p:pic>
        <p:nvPicPr>
          <p:cNvPr id="10245" name="Picture 5" descr="6989"/>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156325" y="2205038"/>
            <a:ext cx="2857500" cy="1733550"/>
          </a:xfrm>
          <a:prstGeom prst="rect">
            <a:avLst/>
          </a:prstGeom>
          <a:noFill/>
          <a:ln w="9525">
            <a:noFill/>
            <a:miter lim="800000"/>
            <a:headEnd/>
            <a:tailEnd/>
          </a:ln>
        </p:spPr>
      </p:pic>
    </p:spTree>
  </p:cSld>
  <p:clrMapOvr>
    <a:masterClrMapping/>
  </p:clrMapOvr>
  <p:transition spd="med" advTm="5000">
    <p:wheel spokes="8"/>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ru-RU" sz="5400">
                <a:latin typeface="Georgia" pitchFamily="18" charset="0"/>
              </a:rPr>
              <a:t>Учимся плавать</a:t>
            </a:r>
          </a:p>
        </p:txBody>
      </p:sp>
      <p:sp>
        <p:nvSpPr>
          <p:cNvPr id="11267" name="Rectangle 3"/>
          <p:cNvSpPr>
            <a:spLocks noGrp="1" noChangeArrowheads="1"/>
          </p:cNvSpPr>
          <p:nvPr>
            <p:ph type="body" idx="1"/>
          </p:nvPr>
        </p:nvSpPr>
        <p:spPr/>
        <p:txBody>
          <a:bodyPr/>
          <a:lstStyle/>
          <a:p>
            <a:pPr eaLnBrk="1" hangingPunct="1">
              <a:lnSpc>
                <a:spcPct val="90000"/>
              </a:lnSpc>
            </a:pPr>
            <a:r>
              <a:rPr lang="ru-RU" sz="1400"/>
              <a:t>Общеизвестно, что плавание оказывает большое оздоровительное действие на весь организм ребенка и является мощным средством закаливания. Кроме этого, умение плавать – жизненно необходимый навык. В семье должны уметь плавать все, ребенка можно начинать учить плавать как до года, так и в 1-2 года в домашней ванне. При правильном подходе дети быстро привыкают к воде, охотно играют в ванне, а затем легко переходят к купанию в открытых водоемах. </a:t>
            </a:r>
          </a:p>
          <a:p>
            <a:pPr eaLnBrk="1" hangingPunct="1">
              <a:lnSpc>
                <a:spcPct val="90000"/>
              </a:lnSpc>
            </a:pPr>
            <a:r>
              <a:rPr lang="ru-RU" sz="1400"/>
              <a:t>Прежде всего, необходимо научить ребенка делать выдох под водой </a:t>
            </a:r>
          </a:p>
          <a:p>
            <a:pPr eaLnBrk="1" hangingPunct="1">
              <a:lnSpc>
                <a:spcPct val="90000"/>
              </a:lnSpc>
              <a:buFont typeface="Wingdings" pitchFamily="2" charset="2"/>
              <a:buNone/>
            </a:pPr>
            <a:r>
              <a:rPr lang="ru-RU" sz="1400"/>
              <a:t>      и вдох над водой; затем научить малыша погружаться в воду, </a:t>
            </a:r>
          </a:p>
          <a:p>
            <a:pPr eaLnBrk="1" hangingPunct="1">
              <a:lnSpc>
                <a:spcPct val="90000"/>
              </a:lnSpc>
              <a:buFont typeface="Wingdings" pitchFamily="2" charset="2"/>
              <a:buNone/>
            </a:pPr>
            <a:r>
              <a:rPr lang="ru-RU" sz="1400"/>
              <a:t>      задерживая дыхание; потом нырять и всплывать. </a:t>
            </a:r>
          </a:p>
          <a:p>
            <a:pPr eaLnBrk="1" hangingPunct="1">
              <a:lnSpc>
                <a:spcPct val="90000"/>
              </a:lnSpc>
              <a:buFont typeface="Wingdings" pitchFamily="2" charset="2"/>
              <a:buNone/>
            </a:pPr>
            <a:r>
              <a:rPr lang="ru-RU" sz="1400"/>
              <a:t>      После этого ребенка можно учить плавать спортивными </a:t>
            </a:r>
          </a:p>
          <a:p>
            <a:pPr eaLnBrk="1" hangingPunct="1">
              <a:lnSpc>
                <a:spcPct val="90000"/>
              </a:lnSpc>
              <a:buFont typeface="Wingdings" pitchFamily="2" charset="2"/>
              <a:buNone/>
            </a:pPr>
            <a:r>
              <a:rPr lang="ru-RU" sz="1400"/>
              <a:t>      способами (брасс, кроль и др.). </a:t>
            </a:r>
          </a:p>
          <a:p>
            <a:pPr eaLnBrk="1" hangingPunct="1">
              <a:lnSpc>
                <a:spcPct val="90000"/>
              </a:lnSpc>
            </a:pPr>
            <a:r>
              <a:rPr lang="ru-RU" sz="1400"/>
              <a:t>Начинать занятия плаванием следует при температуре </a:t>
            </a:r>
          </a:p>
          <a:p>
            <a:pPr eaLnBrk="1" hangingPunct="1">
              <a:lnSpc>
                <a:spcPct val="90000"/>
              </a:lnSpc>
              <a:buFont typeface="Wingdings" pitchFamily="2" charset="2"/>
              <a:buNone/>
            </a:pPr>
            <a:r>
              <a:rPr lang="ru-RU" sz="1400"/>
              <a:t>      воды не ниже 18 0 С. Время пребывания в воде постепенно </a:t>
            </a:r>
          </a:p>
          <a:p>
            <a:pPr eaLnBrk="1" hangingPunct="1">
              <a:lnSpc>
                <a:spcPct val="90000"/>
              </a:lnSpc>
              <a:buFont typeface="Wingdings" pitchFamily="2" charset="2"/>
              <a:buNone/>
            </a:pPr>
            <a:r>
              <a:rPr lang="ru-RU" sz="1400"/>
              <a:t>      увеличивается от 5-7 минут до 20-25 минут, </a:t>
            </a:r>
          </a:p>
          <a:p>
            <a:pPr eaLnBrk="1" hangingPunct="1">
              <a:lnSpc>
                <a:spcPct val="90000"/>
              </a:lnSpc>
              <a:buFont typeface="Wingdings" pitchFamily="2" charset="2"/>
              <a:buNone/>
            </a:pPr>
            <a:r>
              <a:rPr lang="ru-RU" sz="1400"/>
              <a:t>      а длина проплываемых отрезков</a:t>
            </a:r>
          </a:p>
          <a:p>
            <a:pPr eaLnBrk="1" hangingPunct="1">
              <a:lnSpc>
                <a:spcPct val="90000"/>
              </a:lnSpc>
              <a:buFont typeface="Wingdings" pitchFamily="2" charset="2"/>
              <a:buNone/>
            </a:pPr>
            <a:r>
              <a:rPr lang="ru-RU" sz="1400"/>
              <a:t>      от 20-25 метров до 75-100 метров. </a:t>
            </a:r>
          </a:p>
          <a:p>
            <a:pPr eaLnBrk="1" hangingPunct="1">
              <a:lnSpc>
                <a:spcPct val="90000"/>
              </a:lnSpc>
              <a:buFont typeface="Wingdings" pitchFamily="2" charset="2"/>
              <a:buNone/>
            </a:pPr>
            <a:r>
              <a:rPr lang="ru-RU" sz="1400"/>
              <a:t>Нельзя допускать сильного переохлаждения ребенка.</a:t>
            </a:r>
          </a:p>
        </p:txBody>
      </p:sp>
      <p:pic>
        <p:nvPicPr>
          <p:cNvPr id="73732" name="Picture 4" descr="s6"/>
          <p:cNvPicPr>
            <a:picLocks noChangeAspect="1" noChangeArrowheads="1"/>
          </p:cNvPicPr>
          <p:nvPr/>
        </p:nvPicPr>
        <p:blipFill>
          <a:blip r:embed="rId2"/>
          <a:srcRect/>
          <a:stretch>
            <a:fillRect/>
          </a:stretch>
        </p:blipFill>
        <p:spPr bwMode="auto">
          <a:xfrm>
            <a:off x="6084888" y="3284538"/>
            <a:ext cx="2808287" cy="3168650"/>
          </a:xfrm>
          <a:prstGeom prst="rect">
            <a:avLst/>
          </a:prstGeom>
          <a:noFill/>
          <a:ln w="9525">
            <a:noFill/>
            <a:miter lim="800000"/>
            <a:headEnd/>
            <a:tailEnd/>
          </a:ln>
        </p:spPr>
      </p:pic>
    </p:spTree>
  </p:cSld>
  <p:clrMapOvr>
    <a:masterClrMapping/>
  </p:clrMapOvr>
  <p:transition spd="med" advTm="5000">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3732"/>
                                        </p:tgtEl>
                                        <p:attrNameLst>
                                          <p:attrName>style.visibility</p:attrName>
                                        </p:attrNameLst>
                                      </p:cBhvr>
                                      <p:to>
                                        <p:strVal val="visible"/>
                                      </p:to>
                                    </p:set>
                                    <p:animEffect transition="in" filter="dissolve">
                                      <p:cBhvr>
                                        <p:cTn id="7" dur="500"/>
                                        <p:tgtEl>
                                          <p:spTgt spid="737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Палитра">
  <a:themeElements>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Палитра">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алитра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Палитра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Палитра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Палитра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Палитра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Палитра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Blends</Template>
  <TotalTime>194</TotalTime>
  <Words>1677</Words>
  <Application>Microsoft Office PowerPoint</Application>
  <PresentationFormat>Экран (4:3)</PresentationFormat>
  <Paragraphs>110</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Палитра</vt:lpstr>
      <vt:lpstr>ВОСПИТАНИЕ ЗДОРОВОГО РЕБЕНКА              Семейная физкультура</vt:lpstr>
      <vt:lpstr>ФИЗКУЛЬТУРА</vt:lpstr>
      <vt:lpstr>УТРЕННЯЯ  ГИМНАСТИКА</vt:lpstr>
      <vt:lpstr>   УТРЕННЯЯ  ГИМНАСТИКА несколько простых советов</vt:lpstr>
      <vt:lpstr> ЗАКАЛИВАНИЕ</vt:lpstr>
      <vt:lpstr>СОЛНЦЕ, ВОЗДУХ, ВОДА</vt:lpstr>
      <vt:lpstr> </vt:lpstr>
      <vt:lpstr>Маленькие стайеры Несколько простых советов:</vt:lpstr>
      <vt:lpstr>Учимся плавать</vt:lpstr>
      <vt:lpstr>В защиту велосипеда</vt:lpstr>
      <vt:lpstr>Подвижные игры</vt:lpstr>
      <vt:lpstr>Всей семьей на лыжи</vt:lpstr>
      <vt:lpstr>Физическое развитие и семья</vt:lpstr>
      <vt:lpstr>Спортивная семья- залог воспитания здорового ребенка</vt:lpstr>
    </vt:vector>
  </TitlesOfParts>
  <Company>Tabulorasa.Info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Рекомендации родителям по укреплению здоровья детей</dc:title>
  <dc:creator>Наталья</dc:creator>
  <cp:lastModifiedBy>Пользователь Windows</cp:lastModifiedBy>
  <cp:revision>9</cp:revision>
  <dcterms:created xsi:type="dcterms:W3CDTF">2011-05-24T17:40:34Z</dcterms:created>
  <dcterms:modified xsi:type="dcterms:W3CDTF">2020-04-20T18:48:00Z</dcterms:modified>
</cp:coreProperties>
</file>